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7" r:id="rId4"/>
    <p:sldId id="258" r:id="rId5"/>
    <p:sldId id="259" r:id="rId6"/>
    <p:sldId id="260" r:id="rId7"/>
    <p:sldId id="265" r:id="rId8"/>
    <p:sldId id="261" r:id="rId9"/>
    <p:sldId id="262" r:id="rId10"/>
    <p:sldId id="263" r:id="rId11"/>
    <p:sldId id="264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Corner" initials="DC" lastIdx="2" clrIdx="0">
    <p:extLst>
      <p:ext uri="{19B8F6BF-5375-455C-9EA6-DF929625EA0E}">
        <p15:presenceInfo xmlns:p15="http://schemas.microsoft.com/office/powerpoint/2012/main" userId="67fdf370e2eb963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2" autoAdjust="0"/>
    <p:restoredTop sz="94660"/>
  </p:normalViewPr>
  <p:slideViewPr>
    <p:cSldViewPr snapToGrid="0">
      <p:cViewPr varScale="1">
        <p:scale>
          <a:sx n="93" d="100"/>
          <a:sy n="93" d="100"/>
        </p:scale>
        <p:origin x="78" y="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03T10:28:57.794" idx="1">
    <p:pos x="3557" y="2340"/>
    <p:text>switch these to dotted lines</p:text>
    <p:extLst>
      <p:ext uri="{C676402C-5697-4E1C-873F-D02D1690AC5C}">
        <p15:threadingInfo xmlns:p15="http://schemas.microsoft.com/office/powerpoint/2012/main" timeZoneBias="240"/>
      </p:ext>
    </p:extLst>
  </p:cm>
  <p:cm authorId="1" dt="2018-05-03T10:31:05.951" idx="2">
    <p:pos x="4314" y="1278"/>
    <p:text>is the trend line &amp; comment appropriate here?</p:text>
    <p:extLst>
      <p:ext uri="{C676402C-5697-4E1C-873F-D02D1690AC5C}">
        <p15:threadingInfo xmlns:p15="http://schemas.microsoft.com/office/powerpoint/2012/main" timeZoneBias="2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4A42A-98B7-434F-B350-267A5510AC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A8E6A9-AD88-4738-9F40-872D664132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00A44-F065-4B6A-B321-D4D9E5BC9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BA314-E668-4930-88FF-6E3E1C0CF030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A7DE5-6BC4-4CD0-9FF4-71E9FA659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1F232-CCA3-4F7C-8EC4-6121EDCCC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8199-9C11-49CD-9E66-2D713F409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854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64F33-5D3E-4E0B-A9D4-6ABD4634A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1B627D-8BB1-431B-ADCD-2A6107CB3D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8D268-EB3A-4EA1-93F3-706CC5650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BA314-E668-4930-88FF-6E3E1C0CF030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3D5E0-36A6-43BF-AE01-4F1A7428E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7D945-4C8C-41AD-AF50-CF2A5E983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8199-9C11-49CD-9E66-2D713F409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013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D8735C-9CF3-42BA-ABA3-E47F63997D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CCD845-85B3-4E36-B517-CE34D12548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1B41C-665B-47AA-A928-9935CAD49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BA314-E668-4930-88FF-6E3E1C0CF030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56985-A7B9-4CBE-B5DC-730548172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C84DA-95A3-41E3-8300-5EB592847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8199-9C11-49CD-9E66-2D713F409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92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4BA3B-D8C7-4708-9942-1DF9948D0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933C2-0CD3-43BE-B3A2-E5DCDA23C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4A567-D93E-4E89-AE58-E7BFDF18D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BA314-E668-4930-88FF-6E3E1C0CF030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FF90C-FB1A-496E-8BC8-B2E6DA577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B06EA-A954-43D4-B4BA-DF1B1D052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8199-9C11-49CD-9E66-2D713F409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787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62E29-0919-4194-A156-B052D5165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0A746-867F-4796-A121-2CB7473EBA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0B171-17F5-4F5F-ACA3-825BAB6BF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BA314-E668-4930-88FF-6E3E1C0CF030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80E3A-9185-46EE-8BFE-67B19888F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DFC81-4AAA-456E-BFC8-A8F9C6DB5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8199-9C11-49CD-9E66-2D713F409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832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856EE-107A-47E0-BA08-517A1A5F3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828E6-A4B0-4266-B6C1-7AEC2B50C5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3DB54F-DA5A-4348-BED1-7156E087B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33767E-C159-4C23-8B73-EEF92C939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BA314-E668-4930-88FF-6E3E1C0CF030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FFB00F-BEAF-4A40-B41B-FD5DC0CDB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3885C-BBBA-48AC-8390-775C7E6E7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8199-9C11-49CD-9E66-2D713F409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234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A19DB-3E6C-487E-88DA-18B52C2A9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0C766-3E30-4F8F-B77C-A5C0E915D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36D607-FC41-4476-887C-23DC3D6CE0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182B83-A335-4E12-88E9-867EF195F3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360D48-27BE-46D2-A294-DB3EF14AD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0D5F67-895B-4A68-A847-C9BDE959A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BA314-E668-4930-88FF-6E3E1C0CF030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71C512-4F9F-4CC1-ABFF-120CAC311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5470B1-B839-4B0D-A52E-369F49EC2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8199-9C11-49CD-9E66-2D713F409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31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7C659-6238-4BCC-959D-BB9698D82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092C32-EF3A-47A5-AB66-D9132B3C6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BA314-E668-4930-88FF-6E3E1C0CF030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1F6EE4-7565-48FF-B290-D0A2CDF6F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283ECB-F6D9-40C1-A8C6-E31797F27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8199-9C11-49CD-9E66-2D713F409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20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0EB367-99F6-4DEA-9C70-75A8A6E8F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BA314-E668-4930-88FF-6E3E1C0CF030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7F0829-762C-4147-BF70-8E8C768E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2E421-B374-46E1-91A9-313B4886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8199-9C11-49CD-9E66-2D713F409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936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CFC4B-5449-4608-B93D-B2A2FC8B3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DC926-8DB3-417D-B452-E9CB36085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6D39B6-FAC8-408C-AB41-B3A6AF93C7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530586-209C-4B1A-BD11-ADE14FDCD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BA314-E668-4930-88FF-6E3E1C0CF030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C4103F-A4B2-42B2-87AE-0EA1E1D42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91D067-5A11-4564-9F20-37FFF4F87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8199-9C11-49CD-9E66-2D713F409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52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B52A7-6AC5-40CC-B413-02FD7CB44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FBDEBB-C240-47B8-93A4-EAE0FEB15D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A5FB08-7DCF-4F49-A01A-6ADF635D6B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6AD995-5C5B-4151-AE3E-FC1C589FD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BA314-E668-4930-88FF-6E3E1C0CF030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4F8B74-7A89-4D9A-915A-9AC4B6B45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79F72-B412-4FA0-BFB0-E1FAF6CD4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8199-9C11-49CD-9E66-2D713F409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00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D8436D-F3D7-4319-93E3-420DAF063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5E40AE-2692-448C-9ED6-4DA104522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A42CB-8530-4975-B167-74166BCC09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5BA314-E668-4930-88FF-6E3E1C0CF030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9272B-E1BD-4617-A6E4-C8361C8E2E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1E97A-5EE1-42B9-BB87-C852596266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68199-9C11-49CD-9E66-2D713F409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40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F63E0-199B-4E98-BF97-FE4A1B1820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9900"/>
                </a:solidFill>
              </a:rPr>
              <a:t>Pave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332BF-2D5D-423F-B46A-AC46124DC1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6823"/>
            <a:ext cx="9144000" cy="1655762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009900"/>
                </a:solidFill>
              </a:rPr>
              <a:t>Is a Canadian </a:t>
            </a:r>
          </a:p>
          <a:p>
            <a:pPr algn="l"/>
            <a:r>
              <a:rPr lang="en-US" dirty="0">
                <a:solidFill>
                  <a:srgbClr val="009900"/>
                </a:solidFill>
              </a:rPr>
              <a:t>Job Explorer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BDE882-9409-4E8F-B0BE-FB7E3C0CF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300" y="1122363"/>
            <a:ext cx="52197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82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F63E0-199B-4E98-BF97-FE4A1B1820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4267200" cy="4729797"/>
          </a:xfrm>
        </p:spPr>
        <p:txBody>
          <a:bodyPr anchor="ctr">
            <a:normAutofit/>
          </a:bodyPr>
          <a:lstStyle/>
          <a:p>
            <a:pPr algn="l"/>
            <a:br>
              <a:rPr lang="en-US" sz="2400" dirty="0">
                <a:solidFill>
                  <a:srgbClr val="009900"/>
                </a:solidFill>
              </a:rPr>
            </a:br>
            <a:br>
              <a:rPr lang="en-US" sz="2400" dirty="0">
                <a:solidFill>
                  <a:srgbClr val="009900"/>
                </a:solidFill>
              </a:rPr>
            </a:br>
            <a:br>
              <a:rPr lang="en-US" sz="2400" dirty="0">
                <a:solidFill>
                  <a:srgbClr val="009900"/>
                </a:solidFill>
              </a:rPr>
            </a:br>
            <a:br>
              <a:rPr lang="en-US" sz="2400" dirty="0">
                <a:solidFill>
                  <a:srgbClr val="009900"/>
                </a:solidFill>
              </a:rPr>
            </a:br>
            <a:endParaRPr lang="en-US" sz="2400" dirty="0">
              <a:solidFill>
                <a:srgbClr val="0099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C47101-BA94-41DA-9BE1-36D5C23B5636}"/>
              </a:ext>
            </a:extLst>
          </p:cNvPr>
          <p:cNvSpPr/>
          <p:nvPr/>
        </p:nvSpPr>
        <p:spPr>
          <a:xfrm>
            <a:off x="5345259" y="1184366"/>
            <a:ext cx="992777" cy="1045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937E7A-947D-4A0F-9A99-854579238C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757"/>
          <a:stretch/>
        </p:blipFill>
        <p:spPr>
          <a:xfrm>
            <a:off x="391390" y="3025297"/>
            <a:ext cx="3379421" cy="92392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B210E8D-C748-491C-9D8E-F38C3AF06709}"/>
              </a:ext>
            </a:extLst>
          </p:cNvPr>
          <p:cNvSpPr txBox="1">
            <a:spLocks/>
          </p:cNvSpPr>
          <p:nvPr/>
        </p:nvSpPr>
        <p:spPr>
          <a:xfrm>
            <a:off x="4815840" y="560660"/>
            <a:ext cx="2917371" cy="445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009900"/>
                </a:solidFill>
              </a:rPr>
              <a:t>Tutorial 5 of 5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A0B1774-AFD4-4211-84A3-297D8C788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828" y="1122362"/>
            <a:ext cx="4581525" cy="457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D6ECBC-94FC-493F-B887-A02197A5E0E5}"/>
              </a:ext>
            </a:extLst>
          </p:cNvPr>
          <p:cNvSpPr txBox="1"/>
          <p:nvPr/>
        </p:nvSpPr>
        <p:spPr>
          <a:xfrm>
            <a:off x="1759132" y="2908921"/>
            <a:ext cx="99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7EBC2E-082B-4287-AFCA-09A8E64FD83D}"/>
              </a:ext>
            </a:extLst>
          </p:cNvPr>
          <p:cNvSpPr txBox="1"/>
          <p:nvPr/>
        </p:nvSpPr>
        <p:spPr>
          <a:xfrm>
            <a:off x="4511038" y="2578001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Size by: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E8DC2C0-48FD-4184-9813-99A57D2F0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8349" y="3025297"/>
            <a:ext cx="1871391" cy="686009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8CA742-B99D-46C5-96C9-5FA3BB46D519}"/>
              </a:ext>
            </a:extLst>
          </p:cNvPr>
          <p:cNvCxnSpPr/>
          <p:nvPr/>
        </p:nvCxnSpPr>
        <p:spPr>
          <a:xfrm>
            <a:off x="1804007" y="3347924"/>
            <a:ext cx="8420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7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F63E0-199B-4E98-BF97-FE4A1B1820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4267200" cy="4729797"/>
          </a:xfrm>
        </p:spPr>
        <p:txBody>
          <a:bodyPr anchor="ctr">
            <a:normAutofit/>
          </a:bodyPr>
          <a:lstStyle/>
          <a:p>
            <a:pPr algn="l"/>
            <a:br>
              <a:rPr lang="en-US" sz="2400" dirty="0">
                <a:solidFill>
                  <a:srgbClr val="009900"/>
                </a:solidFill>
              </a:rPr>
            </a:br>
            <a:br>
              <a:rPr lang="en-US" sz="2400" dirty="0">
                <a:solidFill>
                  <a:srgbClr val="009900"/>
                </a:solidFill>
              </a:rPr>
            </a:br>
            <a:br>
              <a:rPr lang="en-US" sz="2400" dirty="0">
                <a:solidFill>
                  <a:srgbClr val="009900"/>
                </a:solidFill>
              </a:rPr>
            </a:br>
            <a:br>
              <a:rPr lang="en-US" sz="2400" dirty="0">
                <a:solidFill>
                  <a:srgbClr val="009900"/>
                </a:solidFill>
              </a:rPr>
            </a:br>
            <a:endParaRPr lang="en-US" sz="2400" dirty="0">
              <a:solidFill>
                <a:srgbClr val="0099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C47101-BA94-41DA-9BE1-36D5C23B5636}"/>
              </a:ext>
            </a:extLst>
          </p:cNvPr>
          <p:cNvSpPr/>
          <p:nvPr/>
        </p:nvSpPr>
        <p:spPr>
          <a:xfrm>
            <a:off x="5345259" y="1184366"/>
            <a:ext cx="992777" cy="1045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937E7A-947D-4A0F-9A99-854579238C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757"/>
          <a:stretch/>
        </p:blipFill>
        <p:spPr>
          <a:xfrm>
            <a:off x="391390" y="3025297"/>
            <a:ext cx="3379421" cy="923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0C1A78-FD2A-4929-9A2A-F4150FDC6B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48" t="16662" r="18249" b="19917"/>
          <a:stretch/>
        </p:blipFill>
        <p:spPr>
          <a:xfrm>
            <a:off x="2551611" y="4249782"/>
            <a:ext cx="1001486" cy="495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0BC280-17B9-4EAE-ACBC-8A88758FE6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51" t="27200" r="6851" b="24494"/>
          <a:stretch/>
        </p:blipFill>
        <p:spPr>
          <a:xfrm>
            <a:off x="4232861" y="3264102"/>
            <a:ext cx="1341120" cy="4463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B210E8D-C748-491C-9D8E-F38C3AF06709}"/>
              </a:ext>
            </a:extLst>
          </p:cNvPr>
          <p:cNvSpPr txBox="1">
            <a:spLocks/>
          </p:cNvSpPr>
          <p:nvPr/>
        </p:nvSpPr>
        <p:spPr>
          <a:xfrm>
            <a:off x="4815840" y="560660"/>
            <a:ext cx="2917371" cy="445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009900"/>
                </a:solidFill>
              </a:rPr>
              <a:t>Tutorial 5 of 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F2EF1F-69A9-4421-B327-11C5E3388A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182" t="57659" r="8724" b="34351"/>
          <a:stretch/>
        </p:blipFill>
        <p:spPr>
          <a:xfrm rot="10800000">
            <a:off x="5364957" y="3552824"/>
            <a:ext cx="111919" cy="738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31FB98-CC89-4529-A494-CE6D0ADDF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2" y="1155077"/>
            <a:ext cx="4829175" cy="4676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66FF9A-2350-4E87-9E38-E4CE6A985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3577" y="2587147"/>
            <a:ext cx="2228850" cy="136207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8624DE-D274-487F-8714-072685513F9F}"/>
              </a:ext>
            </a:extLst>
          </p:cNvPr>
          <p:cNvSpPr/>
          <p:nvPr/>
        </p:nvSpPr>
        <p:spPr>
          <a:xfrm>
            <a:off x="3961633" y="3120410"/>
            <a:ext cx="1148529" cy="287383"/>
          </a:xfrm>
          <a:prstGeom prst="roundRect">
            <a:avLst>
              <a:gd name="adj" fmla="val 50000"/>
            </a:avLst>
          </a:prstGeom>
          <a:solidFill>
            <a:srgbClr val="00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846398-0947-4D56-A6D8-D9EA5629E99C}"/>
              </a:ext>
            </a:extLst>
          </p:cNvPr>
          <p:cNvSpPr txBox="1"/>
          <p:nvPr/>
        </p:nvSpPr>
        <p:spPr>
          <a:xfrm>
            <a:off x="4007411" y="3128962"/>
            <a:ext cx="12718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Number of Jobs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8FFAB0-FC68-43A9-9A11-F3DB2F0E281A}"/>
              </a:ext>
            </a:extLst>
          </p:cNvPr>
          <p:cNvSpPr txBox="1"/>
          <p:nvPr/>
        </p:nvSpPr>
        <p:spPr>
          <a:xfrm>
            <a:off x="1759132" y="2908921"/>
            <a:ext cx="99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654FEE8-E070-427B-B927-81FEACD45184}"/>
              </a:ext>
            </a:extLst>
          </p:cNvPr>
          <p:cNvCxnSpPr/>
          <p:nvPr/>
        </p:nvCxnSpPr>
        <p:spPr>
          <a:xfrm>
            <a:off x="1804007" y="3347924"/>
            <a:ext cx="8420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753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BAAF1-7C89-48A0-B0B9-82F167D82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994" y="267289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Main page views</a:t>
            </a:r>
          </a:p>
        </p:txBody>
      </p:sp>
    </p:spTree>
    <p:extLst>
      <p:ext uri="{BB962C8B-B14F-4D97-AF65-F5344CB8AC3E}">
        <p14:creationId xmlns:p14="http://schemas.microsoft.com/office/powerpoint/2010/main" val="1030302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75D241-F948-43C4-B0AB-BCAB59312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620" y="0"/>
            <a:ext cx="8796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282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F02F9C-48FB-4A59-8838-808D86527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773" y="0"/>
            <a:ext cx="8856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96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1CCD68-F22F-43AC-A6F3-A3FF3F64A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02" y="0"/>
            <a:ext cx="88487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14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189C2A-30F4-4B60-8F81-325B37D4D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951" y="0"/>
            <a:ext cx="86720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94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EFBBCE-D65D-4686-A39D-96AF51036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344" y="0"/>
            <a:ext cx="77013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41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A447A3-44B0-4027-A0FD-AEC23205B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343" y="0"/>
            <a:ext cx="732331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A71DFA-60F6-4378-BDC1-D8EA643267A9}"/>
              </a:ext>
            </a:extLst>
          </p:cNvPr>
          <p:cNvSpPr txBox="1"/>
          <p:nvPr/>
        </p:nvSpPr>
        <p:spPr>
          <a:xfrm>
            <a:off x="9853747" y="1433788"/>
            <a:ext cx="20247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 by colour</a:t>
            </a:r>
          </a:p>
          <a:p>
            <a:endParaRPr lang="en-US" dirty="0"/>
          </a:p>
          <a:p>
            <a:r>
              <a:rPr lang="en-US" dirty="0"/>
              <a:t> (need a “reset” button here or add to “Reset Filters” function?)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CA9EC0-E770-4B9A-9B44-90CEE9AD00AD}"/>
              </a:ext>
            </a:extLst>
          </p:cNvPr>
          <p:cNvCxnSpPr>
            <a:cxnSpLocks/>
            <a:stCxn id="4" idx="2"/>
            <a:endCxn id="3" idx="3"/>
          </p:cNvCxnSpPr>
          <p:nvPr/>
        </p:nvCxnSpPr>
        <p:spPr>
          <a:xfrm flipH="1">
            <a:off x="9757656" y="3188114"/>
            <a:ext cx="1108463" cy="240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105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4B2DA6-7072-4B22-853F-317B14154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175" y="0"/>
            <a:ext cx="710164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2E1762-864F-4F1C-A5A1-760518EA7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270" y="4841966"/>
            <a:ext cx="1207977" cy="66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22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F63E0-199B-4E98-BF97-FE4A1B1820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9900"/>
                </a:solidFill>
              </a:rPr>
              <a:t>Pave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332BF-2D5D-423F-B46A-AC46124DC1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9900"/>
                </a:solidFill>
              </a:rPr>
              <a:t>Is a Canadian </a:t>
            </a:r>
          </a:p>
          <a:p>
            <a:pPr algn="l"/>
            <a:r>
              <a:rPr lang="en-US" dirty="0">
                <a:solidFill>
                  <a:srgbClr val="009900"/>
                </a:solidFill>
              </a:rPr>
              <a:t>Job Explorer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BDE882-9409-4E8F-B0BE-FB7E3C0CF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300" y="1122363"/>
            <a:ext cx="5219700" cy="5200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4F473A-A22C-44CC-BA65-93E2B9190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84" y="80963"/>
            <a:ext cx="11631232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08B1BCF-E706-4968-ADB2-005ED53DF358}"/>
              </a:ext>
            </a:extLst>
          </p:cNvPr>
          <p:cNvSpPr txBox="1">
            <a:spLocks/>
          </p:cNvSpPr>
          <p:nvPr/>
        </p:nvSpPr>
        <p:spPr>
          <a:xfrm>
            <a:off x="4815840" y="560660"/>
            <a:ext cx="2917371" cy="445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009900"/>
                </a:solidFill>
              </a:rPr>
              <a:t>Tutorial 1 of 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AF2DDB-9E3D-4F25-8A48-5EF418E3E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205" y="4156075"/>
            <a:ext cx="1533525" cy="790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7E142D-F777-4D94-B57D-F56EB010A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9969" y="2889251"/>
            <a:ext cx="1428750" cy="1333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B88585-F177-4BED-9523-84705A5F96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0581" y="1088811"/>
            <a:ext cx="3924300" cy="16287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A65EBF5-96BC-49F8-A1D2-6C6F02E7B35B}"/>
              </a:ext>
            </a:extLst>
          </p:cNvPr>
          <p:cNvSpPr/>
          <p:nvPr/>
        </p:nvSpPr>
        <p:spPr>
          <a:xfrm>
            <a:off x="1511539" y="1600200"/>
            <a:ext cx="356285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9900"/>
                </a:solidFill>
              </a:rPr>
              <a:t>Pave was made to help </a:t>
            </a:r>
            <a:r>
              <a:rPr lang="en-US" sz="2400" b="1" dirty="0">
                <a:solidFill>
                  <a:srgbClr val="009900"/>
                </a:solidFill>
              </a:rPr>
              <a:t>simplify career decisions </a:t>
            </a:r>
            <a:r>
              <a:rPr lang="en-US" sz="2400" dirty="0">
                <a:solidFill>
                  <a:srgbClr val="009900"/>
                </a:solidFill>
              </a:rPr>
              <a:t>for high school students by showing what’s out there.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99528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4B2DA6-7072-4B22-853F-317B14154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175" y="0"/>
            <a:ext cx="7101649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AF27EC-4FEE-41D3-B75C-BE11D64B2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335" y="0"/>
            <a:ext cx="737733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46E460-8AFD-4A05-9107-07DB1C4AF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256" y="5033554"/>
            <a:ext cx="881092" cy="50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35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4B2DA6-7072-4B22-853F-317B14154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175" y="0"/>
            <a:ext cx="710164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46E460-8AFD-4A05-9107-07DB1C4AF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1383" y="5033554"/>
            <a:ext cx="881092" cy="5095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EE39D6-E250-47B7-98D0-77EA0CF3C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683" y="0"/>
            <a:ext cx="7296634" cy="6858000"/>
          </a:xfrm>
          <a:prstGeom prst="rect">
            <a:avLst/>
          </a:prstGeom>
        </p:spPr>
      </p:pic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2D948AA4-864B-4A65-B8BC-CE1333C7B635}"/>
              </a:ext>
            </a:extLst>
          </p:cNvPr>
          <p:cNvSpPr/>
          <p:nvPr/>
        </p:nvSpPr>
        <p:spPr>
          <a:xfrm>
            <a:off x="8041383" y="2063933"/>
            <a:ext cx="299475" cy="283369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688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6E460-8AFD-4A05-9107-07DB1C4AF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383" y="5033554"/>
            <a:ext cx="881092" cy="509587"/>
          </a:xfrm>
          <a:prstGeom prst="rect">
            <a:avLst/>
          </a:prstGeom>
        </p:spPr>
      </p:pic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2D948AA4-864B-4A65-B8BC-CE1333C7B635}"/>
              </a:ext>
            </a:extLst>
          </p:cNvPr>
          <p:cNvSpPr/>
          <p:nvPr/>
        </p:nvSpPr>
        <p:spPr>
          <a:xfrm>
            <a:off x="8041383" y="2063933"/>
            <a:ext cx="299475" cy="283369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D2A0B1-BE65-454D-A2B3-45CE7E159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129" y="0"/>
            <a:ext cx="6933741" cy="6858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CD77A94-9A42-4155-8FB5-4AB80506A75C}"/>
              </a:ext>
            </a:extLst>
          </p:cNvPr>
          <p:cNvCxnSpPr>
            <a:cxnSpLocks/>
          </p:cNvCxnSpPr>
          <p:nvPr/>
        </p:nvCxnSpPr>
        <p:spPr>
          <a:xfrm flipH="1">
            <a:off x="3996647" y="3092521"/>
            <a:ext cx="3791166" cy="131164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AA5A55-350B-4AF0-A16F-499178CA7DA5}"/>
              </a:ext>
            </a:extLst>
          </p:cNvPr>
          <p:cNvCxnSpPr>
            <a:cxnSpLocks/>
          </p:cNvCxnSpPr>
          <p:nvPr/>
        </p:nvCxnSpPr>
        <p:spPr>
          <a:xfrm flipH="1" flipV="1">
            <a:off x="5633663" y="2616535"/>
            <a:ext cx="1013717" cy="81246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7FEDAAE-615D-447F-81B8-6E372DE0E7E7}"/>
              </a:ext>
            </a:extLst>
          </p:cNvPr>
          <p:cNvSpPr txBox="1"/>
          <p:nvPr/>
        </p:nvSpPr>
        <p:spPr>
          <a:xfrm>
            <a:off x="4693578" y="2023531"/>
            <a:ext cx="18801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As expected the more a person has studied the greater salary they tend to earn</a:t>
            </a:r>
          </a:p>
        </p:txBody>
      </p:sp>
    </p:spTree>
    <p:extLst>
      <p:ext uri="{BB962C8B-B14F-4D97-AF65-F5344CB8AC3E}">
        <p14:creationId xmlns:p14="http://schemas.microsoft.com/office/powerpoint/2010/main" val="2534609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DB4A4B-7870-48DE-9013-29B716A76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275" y="0"/>
            <a:ext cx="70794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80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CF77AA-1CC8-4650-A9D2-388378E54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446" y="0"/>
            <a:ext cx="69971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37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F98BD7-0EF4-46D5-BB8A-F0E6333F9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028" y="0"/>
            <a:ext cx="781594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129318-2796-4342-9FC1-001D5D5DE70C}"/>
              </a:ext>
            </a:extLst>
          </p:cNvPr>
          <p:cNvSpPr txBox="1"/>
          <p:nvPr/>
        </p:nvSpPr>
        <p:spPr>
          <a:xfrm>
            <a:off x="631370" y="1895342"/>
            <a:ext cx="1556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“sticky zones” on sides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C859700-B56B-4AFD-B94D-2E78AC57D893}"/>
              </a:ext>
            </a:extLst>
          </p:cNvPr>
          <p:cNvCxnSpPr>
            <a:stCxn id="4" idx="2"/>
          </p:cNvCxnSpPr>
          <p:nvPr/>
        </p:nvCxnSpPr>
        <p:spPr>
          <a:xfrm>
            <a:off x="1409699" y="2541673"/>
            <a:ext cx="950324" cy="271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88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F63E0-199B-4E98-BF97-FE4A1B1820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4267200" cy="2796495"/>
          </a:xfrm>
        </p:spPr>
        <p:txBody>
          <a:bodyPr anchor="ctr">
            <a:normAutofit/>
          </a:bodyPr>
          <a:lstStyle/>
          <a:p>
            <a:pPr algn="l"/>
            <a:br>
              <a:rPr lang="en-US" sz="2800" dirty="0">
                <a:solidFill>
                  <a:srgbClr val="009900"/>
                </a:solidFill>
                <a:latin typeface="+mn-lt"/>
              </a:rPr>
            </a:br>
            <a:r>
              <a:rPr lang="en-US" sz="2800" dirty="0">
                <a:solidFill>
                  <a:srgbClr val="009900"/>
                </a:solidFill>
                <a:latin typeface="+mn-lt"/>
              </a:rPr>
              <a:t>You can use Pave to </a:t>
            </a:r>
            <a:br>
              <a:rPr lang="en-US" sz="2800" dirty="0">
                <a:solidFill>
                  <a:srgbClr val="009900"/>
                </a:solidFill>
                <a:latin typeface="+mn-lt"/>
              </a:rPr>
            </a:br>
            <a:r>
              <a:rPr lang="en-US" sz="2800" dirty="0">
                <a:solidFill>
                  <a:srgbClr val="009900"/>
                </a:solidFill>
                <a:latin typeface="+mn-lt"/>
              </a:rPr>
              <a:t>quickly compare many </a:t>
            </a:r>
            <a:br>
              <a:rPr lang="en-US" sz="2800" dirty="0">
                <a:solidFill>
                  <a:srgbClr val="009900"/>
                </a:solidFill>
                <a:latin typeface="+mn-lt"/>
              </a:rPr>
            </a:br>
            <a:r>
              <a:rPr lang="en-US" sz="2800" dirty="0">
                <a:solidFill>
                  <a:srgbClr val="009900"/>
                </a:solidFill>
                <a:latin typeface="+mn-lt"/>
              </a:rPr>
              <a:t>different career paths.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FDF0CB-86D0-4225-A031-D5B9C6348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262" y="4038735"/>
            <a:ext cx="1590675" cy="11144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C12F849-A12E-426F-BF5A-227BC346C6A9}"/>
              </a:ext>
            </a:extLst>
          </p:cNvPr>
          <p:cNvSpPr txBox="1">
            <a:spLocks/>
          </p:cNvSpPr>
          <p:nvPr/>
        </p:nvSpPr>
        <p:spPr>
          <a:xfrm>
            <a:off x="4815840" y="560660"/>
            <a:ext cx="2917371" cy="445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009900"/>
                </a:solidFill>
              </a:rPr>
              <a:t>Tutorial 2 of 5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6FA4E51-5C78-463D-A4BA-4A163B967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828" y="1122362"/>
            <a:ext cx="458152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50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F63E0-199B-4E98-BF97-FE4A1B1820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4267200" cy="4729797"/>
          </a:xfrm>
        </p:spPr>
        <p:txBody>
          <a:bodyPr anchor="ctr">
            <a:normAutofit/>
          </a:bodyPr>
          <a:lstStyle/>
          <a:p>
            <a:pPr algn="l"/>
            <a:r>
              <a:rPr lang="en-US" sz="2400" dirty="0">
                <a:solidFill>
                  <a:srgbClr val="009900"/>
                </a:solidFill>
              </a:rPr>
              <a:t>Each circle represents a job group</a:t>
            </a:r>
            <a:br>
              <a:rPr lang="en-US" sz="2400" dirty="0">
                <a:solidFill>
                  <a:srgbClr val="009900"/>
                </a:solidFill>
              </a:rPr>
            </a:br>
            <a:br>
              <a:rPr lang="en-US" sz="2400" dirty="0">
                <a:solidFill>
                  <a:srgbClr val="009900"/>
                </a:solidFill>
              </a:rPr>
            </a:br>
            <a:r>
              <a:rPr lang="en-US" sz="2400" dirty="0">
                <a:solidFill>
                  <a:srgbClr val="009900"/>
                </a:solidFill>
              </a:rPr>
              <a:t>Hover over the circle on the right to see job details</a:t>
            </a:r>
            <a:br>
              <a:rPr lang="en-US" sz="2400" dirty="0">
                <a:solidFill>
                  <a:srgbClr val="009900"/>
                </a:solidFill>
              </a:rPr>
            </a:br>
            <a:br>
              <a:rPr lang="en-US" sz="2400" dirty="0">
                <a:solidFill>
                  <a:srgbClr val="009900"/>
                </a:solidFill>
              </a:rPr>
            </a:br>
            <a:br>
              <a:rPr lang="en-US" sz="2400" dirty="0">
                <a:solidFill>
                  <a:srgbClr val="009900"/>
                </a:solidFill>
              </a:rPr>
            </a:br>
            <a:br>
              <a:rPr lang="en-US" sz="2400" dirty="0">
                <a:solidFill>
                  <a:srgbClr val="009900"/>
                </a:solidFill>
              </a:rPr>
            </a:br>
            <a:endParaRPr lang="en-US" sz="2400" dirty="0">
              <a:solidFill>
                <a:srgbClr val="0099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6D42E6-4FDE-4033-9B2A-46EC88E93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685" y="919163"/>
            <a:ext cx="5114925" cy="518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1EC6D6-0C87-41F0-BD66-79D78CB1D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844" y="572589"/>
            <a:ext cx="5514975" cy="5638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C47101-BA94-41DA-9BE1-36D5C23B5636}"/>
              </a:ext>
            </a:extLst>
          </p:cNvPr>
          <p:cNvSpPr/>
          <p:nvPr/>
        </p:nvSpPr>
        <p:spPr>
          <a:xfrm>
            <a:off x="5345259" y="1184366"/>
            <a:ext cx="992777" cy="1045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0154825-1CE4-49F1-A2CE-1DE702B8D355}"/>
              </a:ext>
            </a:extLst>
          </p:cNvPr>
          <p:cNvSpPr txBox="1">
            <a:spLocks/>
          </p:cNvSpPr>
          <p:nvPr/>
        </p:nvSpPr>
        <p:spPr>
          <a:xfrm>
            <a:off x="4815840" y="560660"/>
            <a:ext cx="2917371" cy="445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009900"/>
                </a:solidFill>
              </a:rPr>
              <a:t>Tutorial 3 of 5</a:t>
            </a:r>
          </a:p>
        </p:txBody>
      </p:sp>
    </p:spTree>
    <p:extLst>
      <p:ext uri="{BB962C8B-B14F-4D97-AF65-F5344CB8AC3E}">
        <p14:creationId xmlns:p14="http://schemas.microsoft.com/office/powerpoint/2010/main" val="726660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732FB7-7E52-4603-8134-D8ADDA825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180"/>
          <a:stretch/>
        </p:blipFill>
        <p:spPr>
          <a:xfrm>
            <a:off x="5495109" y="842962"/>
            <a:ext cx="5006203" cy="51720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EF63E0-199B-4E98-BF97-FE4A1B1820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4267200" cy="4729797"/>
          </a:xfrm>
        </p:spPr>
        <p:txBody>
          <a:bodyPr anchor="ctr">
            <a:normAutofit/>
          </a:bodyPr>
          <a:lstStyle/>
          <a:p>
            <a:pPr algn="l"/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Each circle represents a job group</a:t>
            </a:r>
            <a:br>
              <a:rPr lang="en-US" sz="2400" dirty="0">
                <a:solidFill>
                  <a:srgbClr val="009900"/>
                </a:solidFill>
              </a:rPr>
            </a:br>
            <a:br>
              <a:rPr lang="en-US" sz="2400" dirty="0">
                <a:solidFill>
                  <a:srgbClr val="009900"/>
                </a:solidFill>
              </a:rPr>
            </a:b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Hover over the circle on the right to see job details</a:t>
            </a:r>
            <a:br>
              <a:rPr lang="en-US" sz="2400" dirty="0">
                <a:solidFill>
                  <a:srgbClr val="009900"/>
                </a:solidFill>
              </a:rPr>
            </a:br>
            <a:br>
              <a:rPr lang="en-US" sz="2400" dirty="0">
                <a:solidFill>
                  <a:srgbClr val="009900"/>
                </a:solidFill>
              </a:rPr>
            </a:br>
            <a:r>
              <a:rPr lang="en-US" sz="2400" dirty="0">
                <a:solidFill>
                  <a:srgbClr val="009900"/>
                </a:solidFill>
              </a:rPr>
              <a:t>Click the circle on the right to see skills used on the job</a:t>
            </a:r>
            <a:br>
              <a:rPr lang="en-US" sz="2400" dirty="0">
                <a:solidFill>
                  <a:srgbClr val="009900"/>
                </a:solidFill>
              </a:rPr>
            </a:br>
            <a:br>
              <a:rPr lang="en-US" sz="2400" dirty="0">
                <a:solidFill>
                  <a:srgbClr val="009900"/>
                </a:solidFill>
              </a:rPr>
            </a:br>
            <a:br>
              <a:rPr lang="en-US" sz="2400" dirty="0">
                <a:solidFill>
                  <a:srgbClr val="009900"/>
                </a:solidFill>
              </a:rPr>
            </a:br>
            <a:endParaRPr lang="en-US" sz="2400" dirty="0">
              <a:solidFill>
                <a:srgbClr val="0099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C47101-BA94-41DA-9BE1-36D5C23B5636}"/>
              </a:ext>
            </a:extLst>
          </p:cNvPr>
          <p:cNvSpPr/>
          <p:nvPr/>
        </p:nvSpPr>
        <p:spPr>
          <a:xfrm>
            <a:off x="5345259" y="1184366"/>
            <a:ext cx="992777" cy="1045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A8297B5-9B79-48A9-B452-1F273630BB3D}"/>
              </a:ext>
            </a:extLst>
          </p:cNvPr>
          <p:cNvSpPr txBox="1">
            <a:spLocks/>
          </p:cNvSpPr>
          <p:nvPr/>
        </p:nvSpPr>
        <p:spPr>
          <a:xfrm>
            <a:off x="4815840" y="560660"/>
            <a:ext cx="2917371" cy="445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009900"/>
                </a:solidFill>
              </a:rPr>
              <a:t>Tutorial 3 of 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F6B951-A605-4062-86A6-68D50084B63B}"/>
              </a:ext>
            </a:extLst>
          </p:cNvPr>
          <p:cNvSpPr txBox="1"/>
          <p:nvPr/>
        </p:nvSpPr>
        <p:spPr>
          <a:xfrm>
            <a:off x="7379898" y="1005840"/>
            <a:ext cx="1502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manufacturer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5882DD-AD57-48C6-8DC5-D4FC49E77C58}"/>
              </a:ext>
            </a:extLst>
          </p:cNvPr>
          <p:cNvCxnSpPr>
            <a:cxnSpLocks/>
          </p:cNvCxnSpPr>
          <p:nvPr/>
        </p:nvCxnSpPr>
        <p:spPr>
          <a:xfrm>
            <a:off x="7726305" y="1462260"/>
            <a:ext cx="6537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D9FB9CD-56E4-467C-B9EF-55230194F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302" y="1375172"/>
            <a:ext cx="1206750" cy="127026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CF246FF-3DD3-4DD9-8097-BBE02E783CD5}"/>
              </a:ext>
            </a:extLst>
          </p:cNvPr>
          <p:cNvCxnSpPr/>
          <p:nvPr/>
        </p:nvCxnSpPr>
        <p:spPr>
          <a:xfrm>
            <a:off x="6338036" y="2398905"/>
            <a:ext cx="363562" cy="29173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20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6C31FC-2119-483D-AF0C-781FB7FD95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61"/>
          <a:stretch/>
        </p:blipFill>
        <p:spPr>
          <a:xfrm>
            <a:off x="5791200" y="923925"/>
            <a:ext cx="5082403" cy="5010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EF63E0-199B-4E98-BF97-FE4A1B1820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4267200" cy="4729797"/>
          </a:xfrm>
        </p:spPr>
        <p:txBody>
          <a:bodyPr anchor="ctr">
            <a:normAutofit/>
          </a:bodyPr>
          <a:lstStyle/>
          <a:p>
            <a:pPr algn="l"/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Each circle represents a job group</a:t>
            </a:r>
            <a:br>
              <a:rPr lang="en-US" sz="2400" dirty="0">
                <a:solidFill>
                  <a:srgbClr val="009900"/>
                </a:solidFill>
              </a:rPr>
            </a:br>
            <a:br>
              <a:rPr lang="en-US" sz="2400" dirty="0">
                <a:solidFill>
                  <a:srgbClr val="009900"/>
                </a:solidFill>
              </a:rPr>
            </a:b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Hover over the circle on the right to see job details</a:t>
            </a:r>
            <a:br>
              <a:rPr lang="en-US" sz="2400" dirty="0">
                <a:solidFill>
                  <a:srgbClr val="009900"/>
                </a:solidFill>
              </a:rPr>
            </a:br>
            <a:br>
              <a:rPr lang="en-US" sz="2400" dirty="0">
                <a:solidFill>
                  <a:srgbClr val="009900"/>
                </a:solidFill>
              </a:rPr>
            </a:br>
            <a:r>
              <a:rPr lang="en-US" sz="2400" dirty="0">
                <a:solidFill>
                  <a:srgbClr val="009900"/>
                </a:solidFill>
              </a:rPr>
              <a:t>Click the circle on the right to see skills used on the job</a:t>
            </a:r>
            <a:br>
              <a:rPr lang="en-US" sz="2400" dirty="0">
                <a:solidFill>
                  <a:srgbClr val="009900"/>
                </a:solidFill>
              </a:rPr>
            </a:br>
            <a:br>
              <a:rPr lang="en-US" sz="2400" dirty="0">
                <a:solidFill>
                  <a:srgbClr val="009900"/>
                </a:solidFill>
              </a:rPr>
            </a:br>
            <a:br>
              <a:rPr lang="en-US" sz="2400" dirty="0">
                <a:solidFill>
                  <a:srgbClr val="009900"/>
                </a:solidFill>
              </a:rPr>
            </a:br>
            <a:endParaRPr lang="en-US" sz="2400" dirty="0">
              <a:solidFill>
                <a:srgbClr val="0099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C47101-BA94-41DA-9BE1-36D5C23B5636}"/>
              </a:ext>
            </a:extLst>
          </p:cNvPr>
          <p:cNvSpPr/>
          <p:nvPr/>
        </p:nvSpPr>
        <p:spPr>
          <a:xfrm>
            <a:off x="5345259" y="1184366"/>
            <a:ext cx="992777" cy="1045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C44965-EA5F-478A-AE50-0BF7E8731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239" y="4725352"/>
            <a:ext cx="1762125" cy="9429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62C65EC-A9E4-4226-AE39-C3CA7B70CD59}"/>
              </a:ext>
            </a:extLst>
          </p:cNvPr>
          <p:cNvSpPr txBox="1">
            <a:spLocks/>
          </p:cNvSpPr>
          <p:nvPr/>
        </p:nvSpPr>
        <p:spPr>
          <a:xfrm>
            <a:off x="4815840" y="560660"/>
            <a:ext cx="2917371" cy="445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009900"/>
                </a:solidFill>
              </a:rPr>
              <a:t>Tutorial 3 of 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B3DE15-AB39-4CAA-A222-AE54D000726C}"/>
              </a:ext>
            </a:extLst>
          </p:cNvPr>
          <p:cNvSpPr txBox="1"/>
          <p:nvPr/>
        </p:nvSpPr>
        <p:spPr>
          <a:xfrm>
            <a:off x="7780494" y="1058091"/>
            <a:ext cx="1502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manufacturer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724116-2923-4B09-856F-20FEAD53B7E7}"/>
              </a:ext>
            </a:extLst>
          </p:cNvPr>
          <p:cNvCxnSpPr>
            <a:cxnSpLocks/>
          </p:cNvCxnSpPr>
          <p:nvPr/>
        </p:nvCxnSpPr>
        <p:spPr>
          <a:xfrm>
            <a:off x="8126901" y="1514511"/>
            <a:ext cx="6537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100D6D3-9F83-45FE-A859-56E11BD12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3766" y="1427423"/>
            <a:ext cx="1206750" cy="127026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5F342B-F6F5-4274-8561-C9E08C9ECBD7}"/>
              </a:ext>
            </a:extLst>
          </p:cNvPr>
          <p:cNvCxnSpPr/>
          <p:nvPr/>
        </p:nvCxnSpPr>
        <p:spPr>
          <a:xfrm>
            <a:off x="6725500" y="2451156"/>
            <a:ext cx="363562" cy="29173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709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6C31FC-2119-483D-AF0C-781FB7FD95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61"/>
          <a:stretch/>
        </p:blipFill>
        <p:spPr>
          <a:xfrm>
            <a:off x="5791200" y="923925"/>
            <a:ext cx="5082403" cy="5010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EF63E0-199B-4E98-BF97-FE4A1B1820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4267200" cy="4729797"/>
          </a:xfrm>
        </p:spPr>
        <p:txBody>
          <a:bodyPr anchor="ctr">
            <a:normAutofit/>
          </a:bodyPr>
          <a:lstStyle/>
          <a:p>
            <a:pPr algn="l"/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Each circle represents a job group</a:t>
            </a:r>
            <a:br>
              <a:rPr lang="en-US" sz="2400" dirty="0">
                <a:solidFill>
                  <a:srgbClr val="009900"/>
                </a:solidFill>
              </a:rPr>
            </a:br>
            <a:br>
              <a:rPr lang="en-US" sz="2400" dirty="0">
                <a:solidFill>
                  <a:srgbClr val="009900"/>
                </a:solidFill>
              </a:rPr>
            </a:b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Hover over the circle on the right to see job details</a:t>
            </a:r>
            <a:br>
              <a:rPr lang="en-US" sz="2400" dirty="0">
                <a:solidFill>
                  <a:srgbClr val="009900"/>
                </a:solidFill>
              </a:rPr>
            </a:br>
            <a:br>
              <a:rPr lang="en-US" sz="2400" dirty="0">
                <a:solidFill>
                  <a:srgbClr val="009900"/>
                </a:solidFill>
              </a:rPr>
            </a:br>
            <a:r>
              <a:rPr lang="en-US" sz="2400" dirty="0">
                <a:solidFill>
                  <a:srgbClr val="009900"/>
                </a:solidFill>
              </a:rPr>
              <a:t>Click the circle on the right to see skills used on the job</a:t>
            </a:r>
            <a:br>
              <a:rPr lang="en-US" sz="2400" dirty="0">
                <a:solidFill>
                  <a:srgbClr val="009900"/>
                </a:solidFill>
              </a:rPr>
            </a:br>
            <a:br>
              <a:rPr lang="en-US" sz="2400" dirty="0">
                <a:solidFill>
                  <a:srgbClr val="009900"/>
                </a:solidFill>
              </a:rPr>
            </a:br>
            <a:br>
              <a:rPr lang="en-US" sz="2400" dirty="0">
                <a:solidFill>
                  <a:srgbClr val="009900"/>
                </a:solidFill>
              </a:rPr>
            </a:br>
            <a:endParaRPr lang="en-US" sz="2400" dirty="0">
              <a:solidFill>
                <a:srgbClr val="0099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C47101-BA94-41DA-9BE1-36D5C23B5636}"/>
              </a:ext>
            </a:extLst>
          </p:cNvPr>
          <p:cNvSpPr/>
          <p:nvPr/>
        </p:nvSpPr>
        <p:spPr>
          <a:xfrm>
            <a:off x="5345259" y="1184366"/>
            <a:ext cx="992777" cy="1045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C44965-EA5F-478A-AE50-0BF7E8731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239" y="4725352"/>
            <a:ext cx="1762125" cy="9429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62C65EC-A9E4-4226-AE39-C3CA7B70CD59}"/>
              </a:ext>
            </a:extLst>
          </p:cNvPr>
          <p:cNvSpPr txBox="1">
            <a:spLocks/>
          </p:cNvSpPr>
          <p:nvPr/>
        </p:nvSpPr>
        <p:spPr>
          <a:xfrm>
            <a:off x="4815840" y="560660"/>
            <a:ext cx="2917371" cy="445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009900"/>
                </a:solidFill>
              </a:rPr>
              <a:t>Tutorial 3 of 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87E34D-3F8E-4782-A8A0-C52BA4C87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2258" y="3322862"/>
            <a:ext cx="1428750" cy="1847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3CBD42-64E6-45BA-9F31-4A2E7F6FEC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270"/>
          <a:stretch/>
        </p:blipFill>
        <p:spPr>
          <a:xfrm>
            <a:off x="9263508" y="4744402"/>
            <a:ext cx="1428750" cy="789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48C36D-ABE3-47BA-94D6-CAC88FD95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6196" y="4420552"/>
            <a:ext cx="1447800" cy="647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0BB846-0F5F-4FA4-BE14-6569A564DA45}"/>
              </a:ext>
            </a:extLst>
          </p:cNvPr>
          <p:cNvSpPr txBox="1"/>
          <p:nvPr/>
        </p:nvSpPr>
        <p:spPr>
          <a:xfrm>
            <a:off x="10737670" y="3322862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More stuff?!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5F076B-CE11-4AF9-8A1E-430E5DCB0E68}"/>
              </a:ext>
            </a:extLst>
          </p:cNvPr>
          <p:cNvSpPr txBox="1"/>
          <p:nvPr/>
        </p:nvSpPr>
        <p:spPr>
          <a:xfrm>
            <a:off x="7824036" y="1058091"/>
            <a:ext cx="1502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manufacturer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791A558-1D44-49F1-9053-FA9FC243CFD8}"/>
              </a:ext>
            </a:extLst>
          </p:cNvPr>
          <p:cNvCxnSpPr>
            <a:cxnSpLocks/>
          </p:cNvCxnSpPr>
          <p:nvPr/>
        </p:nvCxnSpPr>
        <p:spPr>
          <a:xfrm>
            <a:off x="8170443" y="1514511"/>
            <a:ext cx="6537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3A47E0A3-8EB1-4BBA-B00C-99C0D27AB9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3422" y="1427423"/>
            <a:ext cx="1206750" cy="127026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9EF757B-0535-4126-B192-D6591C81D787}"/>
              </a:ext>
            </a:extLst>
          </p:cNvPr>
          <p:cNvCxnSpPr/>
          <p:nvPr/>
        </p:nvCxnSpPr>
        <p:spPr>
          <a:xfrm>
            <a:off x="6745156" y="2451156"/>
            <a:ext cx="363562" cy="29173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609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9CA844-08A5-4B3D-9776-832A5C42C2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0" t="66836" r="57929" b="19933"/>
          <a:stretch/>
        </p:blipFill>
        <p:spPr>
          <a:xfrm>
            <a:off x="1611085" y="4415246"/>
            <a:ext cx="3734173" cy="7750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EF63E0-199B-4E98-BF97-FE4A1B1820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4267200" cy="4729797"/>
          </a:xfrm>
        </p:spPr>
        <p:txBody>
          <a:bodyPr anchor="ctr">
            <a:normAutofit/>
          </a:bodyPr>
          <a:lstStyle/>
          <a:p>
            <a:pPr algn="l"/>
            <a:r>
              <a:rPr lang="en-US" sz="1800" dirty="0">
                <a:solidFill>
                  <a:srgbClr val="009900"/>
                </a:solidFill>
              </a:rPr>
              <a:t>Changing the skill sliders lets you look at jobs that different people would qualify for, based on their different skillsets.</a:t>
            </a:r>
            <a:br>
              <a:rPr lang="en-US" sz="1800" dirty="0">
                <a:solidFill>
                  <a:srgbClr val="009900"/>
                </a:solidFill>
              </a:rPr>
            </a:br>
            <a:br>
              <a:rPr lang="en-US" sz="2400" dirty="0">
                <a:solidFill>
                  <a:srgbClr val="009900"/>
                </a:solidFill>
              </a:rPr>
            </a:br>
            <a:br>
              <a:rPr lang="en-US" sz="2400" dirty="0">
                <a:solidFill>
                  <a:srgbClr val="009900"/>
                </a:solidFill>
              </a:rPr>
            </a:br>
            <a:br>
              <a:rPr lang="en-US" sz="2400" dirty="0">
                <a:solidFill>
                  <a:srgbClr val="009900"/>
                </a:solidFill>
              </a:rPr>
            </a:br>
            <a:br>
              <a:rPr lang="en-US" sz="2400" dirty="0">
                <a:solidFill>
                  <a:srgbClr val="009900"/>
                </a:solidFill>
              </a:rPr>
            </a:br>
            <a:endParaRPr lang="en-US" sz="2400" dirty="0">
              <a:solidFill>
                <a:srgbClr val="0099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C47101-BA94-41DA-9BE1-36D5C23B5636}"/>
              </a:ext>
            </a:extLst>
          </p:cNvPr>
          <p:cNvSpPr/>
          <p:nvPr/>
        </p:nvSpPr>
        <p:spPr>
          <a:xfrm>
            <a:off x="5345259" y="1184366"/>
            <a:ext cx="992777" cy="1045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51560E-B3D5-4CAF-AF15-242580909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616" y="4081598"/>
            <a:ext cx="2505075" cy="4191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50A3424-FC8C-4B75-9413-2A0AEAB34C0D}"/>
              </a:ext>
            </a:extLst>
          </p:cNvPr>
          <p:cNvSpPr txBox="1">
            <a:spLocks/>
          </p:cNvSpPr>
          <p:nvPr/>
        </p:nvSpPr>
        <p:spPr>
          <a:xfrm>
            <a:off x="4815840" y="560660"/>
            <a:ext cx="2917371" cy="445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009900"/>
                </a:solidFill>
              </a:rPr>
              <a:t>Tutorial 4 of 5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8831ED8-2BF2-4BE8-B538-0AB43E8F3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828" y="1122362"/>
            <a:ext cx="458152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98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EB717E-6352-4CAB-AC47-F956BEB502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" t="36360" r="63643" b="31522"/>
          <a:stretch/>
        </p:blipFill>
        <p:spPr>
          <a:xfrm>
            <a:off x="1810616" y="4081598"/>
            <a:ext cx="3317966" cy="15327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EF63E0-199B-4E98-BF97-FE4A1B1820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4267200" cy="4729797"/>
          </a:xfrm>
        </p:spPr>
        <p:txBody>
          <a:bodyPr anchor="ctr">
            <a:normAutofit/>
          </a:bodyPr>
          <a:lstStyle/>
          <a:p>
            <a:pPr algn="l"/>
            <a:r>
              <a:rPr lang="en-US" sz="1800" dirty="0">
                <a:solidFill>
                  <a:srgbClr val="009900"/>
                </a:solidFill>
              </a:rPr>
              <a:t>Changing the skill sliders lets you look at jobs that different people would qualify for, based on their different skillsets.</a:t>
            </a:r>
            <a:br>
              <a:rPr lang="en-US" sz="1800" dirty="0">
                <a:solidFill>
                  <a:srgbClr val="009900"/>
                </a:solidFill>
              </a:rPr>
            </a:br>
            <a:br>
              <a:rPr lang="en-US" sz="2400" dirty="0">
                <a:solidFill>
                  <a:srgbClr val="009900"/>
                </a:solidFill>
              </a:rPr>
            </a:br>
            <a:br>
              <a:rPr lang="en-US" sz="2400" dirty="0">
                <a:solidFill>
                  <a:srgbClr val="009900"/>
                </a:solidFill>
              </a:rPr>
            </a:br>
            <a:br>
              <a:rPr lang="en-US" sz="2400" dirty="0">
                <a:solidFill>
                  <a:srgbClr val="009900"/>
                </a:solidFill>
              </a:rPr>
            </a:br>
            <a:br>
              <a:rPr lang="en-US" sz="2400" dirty="0">
                <a:solidFill>
                  <a:srgbClr val="009900"/>
                </a:solidFill>
              </a:rPr>
            </a:br>
            <a:endParaRPr lang="en-US" sz="2400" dirty="0">
              <a:solidFill>
                <a:srgbClr val="0099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C47101-BA94-41DA-9BE1-36D5C23B5636}"/>
              </a:ext>
            </a:extLst>
          </p:cNvPr>
          <p:cNvSpPr/>
          <p:nvPr/>
        </p:nvSpPr>
        <p:spPr>
          <a:xfrm>
            <a:off x="5345259" y="1184366"/>
            <a:ext cx="992777" cy="1045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51560E-B3D5-4CAF-AF15-2425809099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738" b="-2467"/>
          <a:stretch/>
        </p:blipFill>
        <p:spPr>
          <a:xfrm>
            <a:off x="1810617" y="4081598"/>
            <a:ext cx="1359304" cy="4294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21C821-06C4-4CCD-AE2D-C4851D815B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797" r="9629" b="-722"/>
          <a:stretch/>
        </p:blipFill>
        <p:spPr>
          <a:xfrm>
            <a:off x="3744804" y="5735638"/>
            <a:ext cx="4639628" cy="108312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F2F6FAD-CED4-4B4A-8881-F64A5F8C241F}"/>
              </a:ext>
            </a:extLst>
          </p:cNvPr>
          <p:cNvSpPr txBox="1">
            <a:spLocks/>
          </p:cNvSpPr>
          <p:nvPr/>
        </p:nvSpPr>
        <p:spPr>
          <a:xfrm>
            <a:off x="4815840" y="560660"/>
            <a:ext cx="2917371" cy="445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009900"/>
                </a:solidFill>
              </a:rPr>
              <a:t>Tutorial 4 of 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1C2911-5D58-4BCC-BF04-BE73D1AF4F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847" t="42952" r="44255" b="44321"/>
          <a:stretch/>
        </p:blipFill>
        <p:spPr>
          <a:xfrm>
            <a:off x="8384432" y="3086100"/>
            <a:ext cx="728395" cy="58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30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197</Words>
  <Application>Microsoft Office PowerPoint</Application>
  <PresentationFormat>Widescreen</PresentationFormat>
  <Paragraphs>40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Pave</vt:lpstr>
      <vt:lpstr>Pave</vt:lpstr>
      <vt:lpstr> You can use Pave to  quickly compare many  different career paths. </vt:lpstr>
      <vt:lpstr>Each circle represents a job group  Hover over the circle on the right to see job details    </vt:lpstr>
      <vt:lpstr>Each circle represents a job group  Hover over the circle on the right to see job details  Click the circle on the right to see skills used on the job   </vt:lpstr>
      <vt:lpstr>Each circle represents a job group  Hover over the circle on the right to see job details  Click the circle on the right to see skills used on the job   </vt:lpstr>
      <vt:lpstr>Each circle represents a job group  Hover over the circle on the right to see job details  Click the circle on the right to see skills used on the job   </vt:lpstr>
      <vt:lpstr>Changing the skill sliders lets you look at jobs that different people would qualify for, based on their different skillsets.     </vt:lpstr>
      <vt:lpstr>Changing the skill sliders lets you look at jobs that different people would qualify for, based on their different skillsets.     </vt:lpstr>
      <vt:lpstr>    </vt:lpstr>
      <vt:lpstr>    </vt:lpstr>
      <vt:lpstr>Main page views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Corner</dc:creator>
  <cp:lastModifiedBy>Daniel Corner</cp:lastModifiedBy>
  <cp:revision>20</cp:revision>
  <dcterms:created xsi:type="dcterms:W3CDTF">2018-04-25T18:18:10Z</dcterms:created>
  <dcterms:modified xsi:type="dcterms:W3CDTF">2018-05-03T14:33:03Z</dcterms:modified>
</cp:coreProperties>
</file>